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4" r:id="rId11"/>
    <p:sldId id="271" r:id="rId12"/>
    <p:sldId id="272" r:id="rId13"/>
    <p:sldId id="266" r:id="rId14"/>
    <p:sldId id="265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(MS)" panose="020B0604020202020204" charset="0"/>
      <p:regular r:id="rId21"/>
    </p:embeddedFont>
    <p:embeddedFont>
      <p:font typeface="Calibri (MS) Bold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Montserrat Classic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hyperlink" Target="https://www.adobe.com/in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hyperlink" Target="https://www.adobe.com/in/products/photoshop.html" TargetMode="External"/><Relationship Id="rId4" Type="http://schemas.openxmlformats.org/officeDocument/2006/relationships/image" Target="../media/image10.sv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8633" y="990436"/>
            <a:ext cx="18645266" cy="2886509"/>
          </a:xfrm>
          <a:custGeom>
            <a:avLst/>
            <a:gdLst/>
            <a:ahLst/>
            <a:cxnLst/>
            <a:rect l="l" t="t" r="r" b="b"/>
            <a:pathLst>
              <a:path w="18645266" h="2886509">
                <a:moveTo>
                  <a:pt x="0" y="0"/>
                </a:moveTo>
                <a:lnTo>
                  <a:pt x="18645266" y="0"/>
                </a:lnTo>
                <a:lnTo>
                  <a:pt x="18645266" y="2886509"/>
                </a:lnTo>
                <a:lnTo>
                  <a:pt x="0" y="2886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t="-165180" b="-165180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1404077" y="3875993"/>
            <a:ext cx="21096154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-1963956" y="976149"/>
            <a:ext cx="22215912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548907" y="3403070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700"/>
                </a:lnTo>
                <a:lnTo>
                  <a:pt x="0" y="9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90241" y="4344562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6" y="0"/>
                </a:lnTo>
                <a:lnTo>
                  <a:pt x="2566756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725482" y="8636776"/>
            <a:ext cx="533818" cy="533818"/>
            <a:chOff x="0" y="0"/>
            <a:chExt cx="711757" cy="71175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11757" cy="71175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69F6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76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 rot="-10800000">
              <a:off x="275537" y="176828"/>
              <a:ext cx="215755" cy="358100"/>
            </a:xfrm>
            <a:custGeom>
              <a:avLst/>
              <a:gdLst/>
              <a:ahLst/>
              <a:cxnLst/>
              <a:rect l="l" t="t" r="r" b="b"/>
              <a:pathLst>
                <a:path w="215755" h="358100">
                  <a:moveTo>
                    <a:pt x="0" y="0"/>
                  </a:moveTo>
                  <a:lnTo>
                    <a:pt x="215755" y="0"/>
                  </a:lnTo>
                  <a:lnTo>
                    <a:pt x="215755" y="358101"/>
                  </a:lnTo>
                  <a:lnTo>
                    <a:pt x="0" y="358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836580" y="5966906"/>
            <a:ext cx="8141675" cy="33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0"/>
              </a:lnSpc>
            </a:pPr>
            <a:r>
              <a:rPr lang="en-US" sz="14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SEO </a:t>
            </a:r>
          </a:p>
          <a:p>
            <a:pPr algn="l">
              <a:lnSpc>
                <a:spcPts val="12600"/>
              </a:lnSpc>
            </a:pPr>
            <a:r>
              <a:rPr lang="en-US" sz="14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579582"/>
            <a:ext cx="14386058" cy="44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6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SEO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9746" y="1517726"/>
            <a:ext cx="16267061" cy="94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A0C00-F66A-42A1-8883-81004245C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47" y="7674314"/>
            <a:ext cx="8993598" cy="257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12539-06C7-4033-97AA-8D3CE91A5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951" y="7664787"/>
            <a:ext cx="8964049" cy="2571713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DE5A9593-DA2C-4DB5-80A5-57D066D1F06C}"/>
              </a:ext>
            </a:extLst>
          </p:cNvPr>
          <p:cNvSpPr txBox="1"/>
          <p:nvPr/>
        </p:nvSpPr>
        <p:spPr>
          <a:xfrm>
            <a:off x="569652" y="1420669"/>
            <a:ext cx="16267061" cy="6944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Home page : </a:t>
            </a:r>
            <a:r>
              <a:rPr lang="en-US" sz="3999" b="1" dirty="0">
                <a:solidFill>
                  <a:srgbClr val="FFFFFF"/>
                </a:solidFill>
                <a:highlight>
                  <a:srgbClr val="FFFF00"/>
                </a:highlight>
                <a:latin typeface="Calibri (MS)"/>
                <a:ea typeface="Calibri (MS)"/>
                <a:cs typeface="Calibri (MS)"/>
                <a:sym typeface="Calibri (MS)"/>
                <a:hlinkClick r:id="rId7"/>
              </a:rPr>
              <a:t>https://www.adobe.com/in/</a:t>
            </a:r>
            <a:endParaRPr lang="en-US" sz="3999" b="1" dirty="0">
              <a:solidFill>
                <a:srgbClr val="FFFFFF"/>
              </a:solidFill>
              <a:highlight>
                <a:srgbClr val="FFFF00"/>
              </a:highlight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Issues and best practices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Reduce unused JavaScript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Responsive to User: Interaction to Next Paint (INP) is 151ms  ; A good responsive webpage should have &lt;=200ms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Largest </a:t>
            </a:r>
            <a:r>
              <a:rPr lang="en-US" sz="3999" b="1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Contentful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Paint (LCP): Largest content element load time is at 3.5s , which is high , it should respond within 2.5s </a:t>
            </a:r>
            <a:r>
              <a:rPr lang="en-US" sz="3999" b="1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orelse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it needs improvement.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No broken Links in the webpage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 of HTTPS allows user to connect with website </a:t>
            </a:r>
          </a:p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Without any security concerns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0AF8D4-CD79-4417-9B1C-29E0F02CE5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9507" y="5732934"/>
            <a:ext cx="6378493" cy="1905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579582"/>
            <a:ext cx="14386058" cy="44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6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SEO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9746" y="1517726"/>
            <a:ext cx="16267061" cy="94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5A9593-DA2C-4DB5-80A5-57D066D1F06C}"/>
              </a:ext>
            </a:extLst>
          </p:cNvPr>
          <p:cNvSpPr txBox="1"/>
          <p:nvPr/>
        </p:nvSpPr>
        <p:spPr>
          <a:xfrm>
            <a:off x="569652" y="1420669"/>
            <a:ext cx="16267061" cy="740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Home page :</a:t>
            </a: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  <a:hlinkClick r:id="rId5"/>
              </a:rPr>
              <a:t>https://www.adobe.com/in/products/photoshop.html</a:t>
            </a: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Issues and best practices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Largest </a:t>
            </a:r>
            <a:r>
              <a:rPr lang="en-US" sz="3999" b="1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Contentful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Paint (LCP): 3.6s mobile and 3.2s webpage  , should be &lt;=2.5s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First </a:t>
            </a:r>
            <a:r>
              <a:rPr lang="en-US" sz="4000" b="0" i="0" dirty="0" err="1">
                <a:solidFill>
                  <a:schemeClr val="bg1"/>
                </a:solidFill>
                <a:effectLst/>
                <a:latin typeface="Google Sans"/>
              </a:rPr>
              <a:t>Contentful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 Paint (FCP) :  3.6 s mobile and 3s on webpage , should be &lt;= 1.8s 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Minify </a:t>
            </a:r>
            <a:r>
              <a:rPr lang="en-US" sz="3999" b="1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Javascript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to reduce file size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Reduce unused JavaScript  and CSS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 load time with optimizing image size for mobile browsing 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Links doesn’t have descriptive text </a:t>
            </a:r>
          </a:p>
          <a:p>
            <a:pPr algn="l">
              <a:lnSpc>
                <a:spcPts val="3599"/>
              </a:lnSpc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663A43-927D-4872-AB54-8CEE3C770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2185" y="6150709"/>
            <a:ext cx="5605815" cy="1116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FA8E41-407C-46DB-8679-41BE39B5E4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3471" y="7238901"/>
            <a:ext cx="7895004" cy="2994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5185A8-E199-400D-B701-629987DB7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8195390"/>
            <a:ext cx="5264889" cy="21181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C415BC-8498-4EAE-81BE-E94923242A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04" y="8168153"/>
            <a:ext cx="5144196" cy="21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9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579582"/>
            <a:ext cx="14386058" cy="44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2"/>
              </a:lnSpc>
            </a:pPr>
            <a:r>
              <a:rPr lang="en-US" sz="6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SEO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9746" y="1517726"/>
            <a:ext cx="16267061" cy="94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E5A9593-DA2C-4DB5-80A5-57D066D1F06C}"/>
              </a:ext>
            </a:extLst>
          </p:cNvPr>
          <p:cNvSpPr txBox="1"/>
          <p:nvPr/>
        </p:nvSpPr>
        <p:spPr>
          <a:xfrm>
            <a:off x="569652" y="1420669"/>
            <a:ext cx="17254678" cy="6483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Webpage : </a:t>
            </a: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https://www.adobe.com/in/products/illustrator.html</a:t>
            </a:r>
            <a:endParaRPr lang="en-US" sz="3999" b="1" dirty="0">
              <a:solidFill>
                <a:srgbClr val="FFFFFF"/>
              </a:solidFill>
              <a:highlight>
                <a:srgbClr val="FFFF00"/>
              </a:highlight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Issues and best practices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Largest </a:t>
            </a:r>
            <a:r>
              <a:rPr lang="en-US" sz="3999" b="1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Contentful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Paint (LCP): 3.8s mobile and 3s webpage  , should be &lt;=2.5s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First </a:t>
            </a:r>
            <a:r>
              <a:rPr lang="en-US" sz="4000" b="0" i="0" dirty="0" err="1">
                <a:solidFill>
                  <a:schemeClr val="bg1"/>
                </a:solidFill>
                <a:effectLst/>
                <a:latin typeface="Google Sans"/>
              </a:rPr>
              <a:t>Contentful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Google Sans"/>
              </a:rPr>
              <a:t> Paint (FCP) :  3.5 s mobile and 3s on webpage , should be &lt;= 1.8s 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Reduce unused JavaScript  and CSS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 load time with optimizing image size for mobile browsing </a:t>
            </a:r>
          </a:p>
          <a:p>
            <a:pPr marL="571500" indent="-571500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Links doesn’t have descriptive text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4000" b="0" i="0" dirty="0">
              <a:solidFill>
                <a:schemeClr val="bg1"/>
              </a:solidFill>
              <a:effectLst/>
              <a:latin typeface="Google Sans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b="1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05F945-C538-4211-9D8C-32D804F8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027" y="7202917"/>
            <a:ext cx="8064216" cy="2918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3E8F48-F4D2-4594-AD5A-3BCF256F1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2" y="5681240"/>
            <a:ext cx="5610239" cy="22054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9F7815-035D-4C02-BE6C-845CE6223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82" y="7982355"/>
            <a:ext cx="5510042" cy="22384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768B3FD-C07B-4FB2-8EC0-6292F68E3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518" y="6103432"/>
            <a:ext cx="5076505" cy="9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4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276224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 Strategy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4308" y="1148382"/>
            <a:ext cx="17219383" cy="713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l">
              <a:lnSpc>
                <a:spcPts val="5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Adobe creative cloud is vastly used in India, collaborate with top artists</a:t>
            </a:r>
          </a:p>
          <a:p>
            <a:pPr marL="571500" indent="-571500" algn="l">
              <a:lnSpc>
                <a:spcPts val="5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Regular events  and competitions ( helps with back linking )</a:t>
            </a:r>
          </a:p>
          <a:p>
            <a:pPr marL="571500" indent="-571500" algn="l">
              <a:lnSpc>
                <a:spcPts val="5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Tutorial videos on the website environment and how to use the applications effectively , This attracts new users </a:t>
            </a:r>
          </a:p>
          <a:p>
            <a:pPr marL="571500" indent="-571500" algn="l">
              <a:lnSpc>
                <a:spcPts val="5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Live interaction classes with artists to  promote the products.</a:t>
            </a:r>
          </a:p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Blogs on different websites:</a:t>
            </a:r>
          </a:p>
          <a:p>
            <a:pPr marL="571500" indent="-571500" algn="l">
              <a:lnSpc>
                <a:spcPts val="5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Image Editing Mastery: A Comprehensive Guide to Adobe Photoshop  </a:t>
            </a:r>
          </a:p>
          <a:p>
            <a:pPr marL="571500" indent="-571500" algn="l">
              <a:lnSpc>
                <a:spcPts val="5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Unleash Your Creativity: Exploring Photoshop's Powerful Tools for Digital Art </a:t>
            </a:r>
          </a:p>
          <a:p>
            <a:pPr marL="571500" indent="-571500" algn="l">
              <a:lnSpc>
                <a:spcPts val="5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From Beginner to Pro: A Step-by-Step Photoshop Tutorial Series</a:t>
            </a:r>
          </a:p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Social media promotions of the adobe products through influencers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276224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Off-Page SEO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9746" y="1540435"/>
            <a:ext cx="17248654" cy="6944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Backlink Building: 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 courses , </a:t>
            </a:r>
            <a:r>
              <a:rPr lang="en-US" sz="3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Youtube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tutorials, Third party company and mentions about Adobe </a:t>
            </a:r>
            <a:r>
              <a:rPr lang="en-US" sz="3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softwares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by content creators 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Blogs and reviews  : Blog mentions like comparing applications, tutorial blogs , environment of applications, honorary mentions after getting recognition of the work </a:t>
            </a:r>
          </a:p>
          <a:p>
            <a:pPr algn="l">
              <a:lnSpc>
                <a:spcPts val="3599"/>
              </a:lnSpc>
            </a:pP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 engagement and shares on social media platforms: 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 encourages content creators by events and also collaborating with the content creators in social media and during their software upgradation 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Improvements </a:t>
            </a:r>
          </a:p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Local SEO keyword :  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optimize the page for local search by including relevant keywords like "Creative Cloud India," "Best design software for India," etc.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276224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Outcomes of </a:t>
            </a: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</a:t>
            </a:r>
            <a:endParaRPr lang="en-US" sz="6000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1417" y="1440615"/>
            <a:ext cx="16267061" cy="498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This SEO audit report helped me to learn the required SEO audit tools 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Keyword knowledge 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Importance of high quality backlinks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Practices to follow for SEO analyst  </a:t>
            </a:r>
          </a:p>
          <a:p>
            <a:pPr algn="l">
              <a:lnSpc>
                <a:spcPts val="5599"/>
              </a:lnSpc>
            </a:pP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5599"/>
              </a:lnSpc>
            </a:pP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5599"/>
              </a:lnSpc>
            </a:pP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  <p:extLst>
      <p:ext uri="{BB962C8B-B14F-4D97-AF65-F5344CB8AC3E}">
        <p14:creationId xmlns:p14="http://schemas.microsoft.com/office/powerpoint/2010/main" val="265984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18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2201" y="1515831"/>
            <a:ext cx="5298170" cy="431919"/>
            <a:chOff x="0" y="0"/>
            <a:chExt cx="7064226" cy="575892"/>
          </a:xfrm>
        </p:grpSpPr>
        <p:sp>
          <p:nvSpPr>
            <p:cNvPr id="3" name="TextBox 3"/>
            <p:cNvSpPr txBox="1"/>
            <p:nvPr/>
          </p:nvSpPr>
          <p:spPr>
            <a:xfrm>
              <a:off x="1349040" y="85725"/>
              <a:ext cx="5715186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About Company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01.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2201" y="2723353"/>
            <a:ext cx="5557374" cy="509989"/>
            <a:chOff x="0" y="0"/>
            <a:chExt cx="7409832" cy="679985"/>
          </a:xfrm>
        </p:grpSpPr>
        <p:sp>
          <p:nvSpPr>
            <p:cNvPr id="6" name="TextBox 6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02.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49040" y="189818"/>
              <a:ext cx="6060792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Initial Audit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32201" y="4008944"/>
            <a:ext cx="5298170" cy="431919"/>
            <a:chOff x="0" y="0"/>
            <a:chExt cx="7064226" cy="575892"/>
          </a:xfrm>
        </p:grpSpPr>
        <p:sp>
          <p:nvSpPr>
            <p:cNvPr id="9" name="TextBox 9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03.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49040" y="85725"/>
              <a:ext cx="5715186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Keyword Research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32201" y="5216466"/>
            <a:ext cx="5557374" cy="755769"/>
            <a:chOff x="0" y="0"/>
            <a:chExt cx="7409832" cy="10076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04.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49040" y="85725"/>
              <a:ext cx="6060792" cy="921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On-Page SEO Optimization Audit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32201" y="6481137"/>
            <a:ext cx="5557374" cy="351084"/>
            <a:chOff x="0" y="76200"/>
            <a:chExt cx="7409832" cy="46811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05.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49040" y="85725"/>
              <a:ext cx="6060792" cy="458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Technical SEO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32201" y="7688659"/>
            <a:ext cx="5557374" cy="351084"/>
            <a:chOff x="0" y="76200"/>
            <a:chExt cx="7409832" cy="46811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6200"/>
              <a:ext cx="1114725" cy="445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06.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49040" y="85725"/>
              <a:ext cx="6060792" cy="458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Content Strategy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0" y="914400"/>
            <a:ext cx="6820668" cy="9372600"/>
          </a:xfrm>
          <a:custGeom>
            <a:avLst/>
            <a:gdLst/>
            <a:ahLst/>
            <a:cxnLst/>
            <a:rect l="l" t="t" r="r" b="b"/>
            <a:pathLst>
              <a:path w="6820668" h="9372600">
                <a:moveTo>
                  <a:pt x="0" y="0"/>
                </a:moveTo>
                <a:lnTo>
                  <a:pt x="6820668" y="0"/>
                </a:lnTo>
                <a:lnTo>
                  <a:pt x="6820668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127920" r="-16916"/>
            </a:stretch>
          </a:blipFill>
        </p:spPr>
      </p:sp>
      <p:sp>
        <p:nvSpPr>
          <p:cNvPr id="21" name="AutoShape 21"/>
          <p:cNvSpPr/>
          <p:nvPr/>
        </p:nvSpPr>
        <p:spPr>
          <a:xfrm>
            <a:off x="8077968" y="2345547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8077968" y="3572985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400000">
            <a:off x="3158876" y="5857816"/>
            <a:ext cx="9858256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-2872600" y="914400"/>
            <a:ext cx="24033200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25"/>
          <p:cNvSpPr/>
          <p:nvPr/>
        </p:nvSpPr>
        <p:spPr>
          <a:xfrm>
            <a:off x="17004622" y="1901271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6" y="0"/>
                </a:lnTo>
                <a:lnTo>
                  <a:pt x="2566756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793922" y="417630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6" y="0"/>
                </a:lnTo>
                <a:lnTo>
                  <a:pt x="2566756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AutoShape 27"/>
          <p:cNvSpPr/>
          <p:nvPr/>
        </p:nvSpPr>
        <p:spPr>
          <a:xfrm>
            <a:off x="8077968" y="4800422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8077968" y="6027860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8077968" y="7255297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8077968" y="8411090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9432201" y="9723059"/>
            <a:ext cx="5557374" cy="374769"/>
            <a:chOff x="0" y="76200"/>
            <a:chExt cx="7409832" cy="499692"/>
          </a:xfrm>
        </p:grpSpPr>
        <p:sp>
          <p:nvSpPr>
            <p:cNvPr id="32" name="TextBox 32"/>
            <p:cNvSpPr txBox="1"/>
            <p:nvPr/>
          </p:nvSpPr>
          <p:spPr>
            <a:xfrm>
              <a:off x="0" y="76200"/>
              <a:ext cx="111472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 dirty="0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08.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349040" y="85725"/>
              <a:ext cx="6060792" cy="490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Conclusion</a:t>
              </a:r>
            </a:p>
          </p:txBody>
        </p:sp>
      </p:grpSp>
      <p:sp>
        <p:nvSpPr>
          <p:cNvPr id="34" name="AutoShape 34"/>
          <p:cNvSpPr/>
          <p:nvPr/>
        </p:nvSpPr>
        <p:spPr>
          <a:xfrm>
            <a:off x="8077968" y="9408713"/>
            <a:ext cx="7357029" cy="0"/>
          </a:xfrm>
          <a:prstGeom prst="line">
            <a:avLst/>
          </a:prstGeom>
          <a:ln w="28575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7" name="Group 31">
            <a:extLst>
              <a:ext uri="{FF2B5EF4-FFF2-40B4-BE49-F238E27FC236}">
                <a16:creationId xmlns:a16="http://schemas.microsoft.com/office/drawing/2014/main" id="{88DEC251-0F76-4553-BDEC-9273990E03FC}"/>
              </a:ext>
            </a:extLst>
          </p:cNvPr>
          <p:cNvGrpSpPr/>
          <p:nvPr/>
        </p:nvGrpSpPr>
        <p:grpSpPr>
          <a:xfrm>
            <a:off x="9432201" y="8708994"/>
            <a:ext cx="5557374" cy="684509"/>
            <a:chOff x="0" y="76200"/>
            <a:chExt cx="7409832" cy="912678"/>
          </a:xfrm>
        </p:grpSpPr>
        <p:sp>
          <p:nvSpPr>
            <p:cNvPr id="38" name="TextBox 32">
              <a:extLst>
                <a:ext uri="{FF2B5EF4-FFF2-40B4-BE49-F238E27FC236}">
                  <a16:creationId xmlns:a16="http://schemas.microsoft.com/office/drawing/2014/main" id="{46DE3958-733E-4D9F-8EE4-4BF4FE33BD4A}"/>
                </a:ext>
              </a:extLst>
            </p:cNvPr>
            <p:cNvSpPr txBox="1"/>
            <p:nvPr/>
          </p:nvSpPr>
          <p:spPr>
            <a:xfrm>
              <a:off x="0" y="76200"/>
              <a:ext cx="111472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 dirty="0">
                  <a:solidFill>
                    <a:srgbClr val="FF69F6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07.</a:t>
              </a:r>
            </a:p>
          </p:txBody>
        </p:sp>
        <p:sp>
          <p:nvSpPr>
            <p:cNvPr id="39" name="TextBox 33">
              <a:extLst>
                <a:ext uri="{FF2B5EF4-FFF2-40B4-BE49-F238E27FC236}">
                  <a16:creationId xmlns:a16="http://schemas.microsoft.com/office/drawing/2014/main" id="{9F24F3D6-EF12-4D94-BD2F-9797E3328610}"/>
                </a:ext>
              </a:extLst>
            </p:cNvPr>
            <p:cNvSpPr txBox="1"/>
            <p:nvPr/>
          </p:nvSpPr>
          <p:spPr>
            <a:xfrm>
              <a:off x="1349040" y="85725"/>
              <a:ext cx="6060792" cy="903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52"/>
                </a:lnSpc>
              </a:pPr>
              <a:r>
                <a:rPr lang="en-US" sz="2836" b="1" dirty="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Off-Page SEO</a:t>
              </a:r>
            </a:p>
            <a:p>
              <a:pPr algn="l">
                <a:lnSpc>
                  <a:spcPts val="2552"/>
                </a:lnSpc>
              </a:pPr>
              <a:endParaRPr lang="en-US" sz="2836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9746" y="276224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Company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696806" y="2309548"/>
            <a:ext cx="562494" cy="562494"/>
            <a:chOff x="0" y="0"/>
            <a:chExt cx="749991" cy="74999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49991" cy="749991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69F6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28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-10800000">
              <a:off x="290338" y="186327"/>
              <a:ext cx="227345" cy="377337"/>
            </a:xfrm>
            <a:custGeom>
              <a:avLst/>
              <a:gdLst/>
              <a:ahLst/>
              <a:cxnLst/>
              <a:rect l="l" t="t" r="r" b="b"/>
              <a:pathLst>
                <a:path w="227345" h="377337">
                  <a:moveTo>
                    <a:pt x="0" y="0"/>
                  </a:moveTo>
                  <a:lnTo>
                    <a:pt x="227346" y="0"/>
                  </a:lnTo>
                  <a:lnTo>
                    <a:pt x="227346" y="377337"/>
                  </a:lnTo>
                  <a:lnTo>
                    <a:pt x="0" y="377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68692" y="1551634"/>
            <a:ext cx="16950616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Adobe is a leading technology company that specializes in developing software for creativity and digital experiences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Their services include: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4604" y="3999559"/>
            <a:ext cx="4597005" cy="415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Creative Cloud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Design Software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Photography Software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Video &amp; Audio Software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81836" y="3999559"/>
            <a:ext cx="4597005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Document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Acrobat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Sign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717041" y="3980509"/>
            <a:ext cx="4597005" cy="415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Digital Marketing Services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Marketing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Analytics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Advertising Cloud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Commerce Cloud</a:t>
            </a: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endParaRPr lang="en-US" sz="3999" b="1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8473" y="390525"/>
            <a:ext cx="14386058" cy="142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 Audit</a:t>
            </a:r>
          </a:p>
          <a:p>
            <a:pPr algn="l">
              <a:lnSpc>
                <a:spcPts val="5400"/>
              </a:lnSpc>
            </a:pPr>
            <a:endParaRPr lang="en-US" sz="60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8473" y="1374990"/>
            <a:ext cx="17700008" cy="232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Current Performance: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 Bold"/>
                <a:cs typeface="Calibri (MS)"/>
                <a:sym typeface="Calibri (MS)"/>
              </a:rPr>
              <a:t>Website is well optimized and top Ranked for Search Engine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 Bold"/>
                <a:cs typeface="Calibri (MS)"/>
                <a:sym typeface="Calibri (MS)"/>
              </a:rPr>
              <a:t>Title and Meta description are well describing the adobe service </a:t>
            </a:r>
          </a:p>
          <a:p>
            <a:pPr algn="l">
              <a:lnSpc>
                <a:spcPts val="3599"/>
              </a:lnSpc>
            </a:pP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3996" y="3505370"/>
            <a:ext cx="17700008" cy="41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Strengths:</a:t>
            </a:r>
          </a:p>
          <a:p>
            <a:pPr algn="l">
              <a:lnSpc>
                <a:spcPts val="3599"/>
              </a:lnSpc>
            </a:pP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Organic Visits are over 100K / month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Load time is 89 </a:t>
            </a:r>
            <a:r>
              <a:rPr lang="en-US" sz="3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ms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User friendly design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Secure HTTPS connection</a:t>
            </a:r>
          </a:p>
          <a:p>
            <a:pPr marL="863599" lvl="1" indent="-431800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 Bold"/>
                <a:cs typeface="Calibri (MS)"/>
                <a:sym typeface="Calibri (MS)"/>
              </a:rPr>
              <a:t>Keyword - Creative cloud (100K – 1M) monthly visits </a:t>
            </a: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8473" y="7420210"/>
            <a:ext cx="17700008" cy="232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Weakness:</a:t>
            </a:r>
          </a:p>
          <a:p>
            <a:pPr algn="l">
              <a:lnSpc>
                <a:spcPts val="3599"/>
              </a:lnSpc>
            </a:pP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Multiple SEO audit tools indicated an absence of H1 tags on the website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Images doesn’t have ALT and Title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Keyword Stuffing  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Creative Cloud 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-9 times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2E738-A65B-4FE5-B27F-1F56C78A8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267" y="3118359"/>
            <a:ext cx="7915976" cy="18531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3812" y="3629025"/>
            <a:ext cx="8129511" cy="3660408"/>
          </a:xfrm>
          <a:custGeom>
            <a:avLst/>
            <a:gdLst/>
            <a:ahLst/>
            <a:cxnLst/>
            <a:rect l="l" t="t" r="r" b="b"/>
            <a:pathLst>
              <a:path w="8129511" h="3660408">
                <a:moveTo>
                  <a:pt x="0" y="0"/>
                </a:moveTo>
                <a:lnTo>
                  <a:pt x="8129511" y="0"/>
                </a:lnTo>
                <a:lnTo>
                  <a:pt x="8129511" y="3660408"/>
                </a:lnTo>
                <a:lnTo>
                  <a:pt x="0" y="3660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3996" y="7760946"/>
            <a:ext cx="17700008" cy="232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Tools used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 ranking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RankMath</a:t>
            </a: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Ahrefs</a:t>
            </a: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Pingdom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A24FF8-26D5-4D1F-8AD2-9ADDB8E45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" y="-85725"/>
            <a:ext cx="18111788" cy="3714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3F572C-83A0-4D46-86EE-61837B02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135" y="3636314"/>
            <a:ext cx="6790686" cy="36604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02657" y="171450"/>
            <a:ext cx="14386058" cy="7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Keyword Research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49469" y="1152525"/>
            <a:ext cx="7538531" cy="555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Long-Tail Keywords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Best photo editing software for beginners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Free video editing software for mac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How to design a website for beginners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Graphic design tools for students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Best video editing software for </a:t>
            </a:r>
            <a:r>
              <a:rPr lang="en-US" sz="39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youtube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marL="431799" lvl="1"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0068" y="1152525"/>
            <a:ext cx="5323688" cy="463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Primary Keywords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PDF editor ( related)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Photo Editor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Remove Background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Video editing software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Photo editing software </a:t>
            </a:r>
          </a:p>
          <a:p>
            <a:pPr marL="863599" lvl="1" indent="-431800" algn="l">
              <a:lnSpc>
                <a:spcPts val="35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Creative cloud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93908" y="1152525"/>
            <a:ext cx="5255561" cy="6021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Secondary Keywords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Graphic Design Software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Digital Illustration Tools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Vector Graphics Software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all-in-one creative tool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endParaRPr lang="en-US" sz="3999" b="1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2657" y="6670915"/>
            <a:ext cx="14386058" cy="636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5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 Analysis for Keywords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7992" y="7326572"/>
            <a:ext cx="17497351" cy="2789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For Creative Cloud - The competitor rate is very high compared to other service provided by the Adobe. 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Adobe's main competitors in keyword research include 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Canva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for online design, 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Corel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for vector and photo editing, 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Figma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for UI/UX tools, 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Procreate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for digital illustration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15F64961-4665-4405-8D67-285FEEE44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200" y="285749"/>
            <a:ext cx="14386058" cy="142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On-Page SEO Optimization Audit</a:t>
            </a:r>
          </a:p>
          <a:p>
            <a:pPr algn="l">
              <a:lnSpc>
                <a:spcPts val="5400"/>
              </a:lnSpc>
            </a:pPr>
            <a:endParaRPr lang="en-US" sz="60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8692" y="1551634"/>
            <a:ext cx="16950616" cy="48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Selected page : https://www.adobe.com/in/products/photoshop.html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8692" y="2584812"/>
            <a:ext cx="16267061" cy="555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Keyword : Photoshop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Effective use of the keyword “</a:t>
            </a: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Photoshop” </a:t>
            </a: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in</a:t>
            </a:r>
            <a:r>
              <a:rPr lang="en-US" sz="3999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Title Tags , Meta Description and HTML tags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Keyword Usage: 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photoshop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32 times (keyword Stuffing)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 Logos and their official images have ALT text, but the other images don’t have the ALT description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Internal Linking for pricing, the feature and product viewing –21links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External Linking – 0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741B0D-D4CB-4EF8-9490-C1A8B6724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8232228"/>
            <a:ext cx="6622424" cy="13449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200" y="285749"/>
            <a:ext cx="14386058" cy="142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On-Page SEO Optimization Audit</a:t>
            </a:r>
          </a:p>
          <a:p>
            <a:pPr algn="l">
              <a:lnSpc>
                <a:spcPts val="5400"/>
              </a:lnSpc>
            </a:pPr>
            <a:endParaRPr lang="en-US" sz="60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8692" y="1551634"/>
            <a:ext cx="16950616" cy="48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Selected page : https://www.adobe.com/in/creativecloud/design.html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8692" y="2584812"/>
            <a:ext cx="16267061" cy="7406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Keyword : design 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Effective use of the keyword “</a:t>
            </a: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Design” </a:t>
            </a: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in</a:t>
            </a:r>
            <a:r>
              <a:rPr lang="en-US" sz="3999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Title Tags , Meta Description and HTML tags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Keyword Usage: </a:t>
            </a:r>
            <a:r>
              <a:rPr lang="en-US" sz="3999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Design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33 times (keyword Stuffing)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 Logos and their official images have ALT text, but the other images don’t have the ALT description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Internal Linking are provided for different feature  in design - 51 on the page excluding the bottom navigation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No external links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Recommendations : Include External Linking  and reduce Keyword Stuffing 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1B2D3E-63C7-4FC4-A3AB-466D82EAC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8735366"/>
            <a:ext cx="7660552" cy="1077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5EF96-2CC8-42A2-B6C6-719D19A9A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460" y="8413978"/>
            <a:ext cx="4061812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73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AutoShape 3"/>
          <p:cNvSpPr/>
          <p:nvPr/>
        </p:nvSpPr>
        <p:spPr>
          <a:xfrm>
            <a:off x="-1127523" y="1000125"/>
            <a:ext cx="20176388" cy="0"/>
          </a:xfrm>
          <a:prstGeom prst="line">
            <a:avLst/>
          </a:prstGeom>
          <a:ln w="38100" cap="flat">
            <a:solidFill>
              <a:srgbClr val="FF69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279812" y="9664613"/>
            <a:ext cx="2566756" cy="928699"/>
          </a:xfrm>
          <a:custGeom>
            <a:avLst/>
            <a:gdLst/>
            <a:ahLst/>
            <a:cxnLst/>
            <a:rect l="l" t="t" r="r" b="b"/>
            <a:pathLst>
              <a:path w="2566756" h="928699">
                <a:moveTo>
                  <a:pt x="0" y="0"/>
                </a:moveTo>
                <a:lnTo>
                  <a:pt x="2566757" y="0"/>
                </a:lnTo>
                <a:lnTo>
                  <a:pt x="2566757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200" y="285749"/>
            <a:ext cx="14386058" cy="142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On-Page SEO Optimization Audit</a:t>
            </a:r>
          </a:p>
          <a:p>
            <a:pPr algn="l">
              <a:lnSpc>
                <a:spcPts val="5400"/>
              </a:lnSpc>
            </a:pPr>
            <a:endParaRPr lang="en-US" sz="60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8692" y="1551634"/>
            <a:ext cx="16950616" cy="481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Selected page : https://www.adobe.com/in/products/illustrator.html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8692" y="2584812"/>
            <a:ext cx="16267061" cy="6944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Keyword : Photoshop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Effective use of the keyword “</a:t>
            </a: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"/>
                <a:cs typeface="Calibri (MS) Bold"/>
                <a:sym typeface="Calibri (MS) Bold"/>
              </a:rPr>
              <a:t>I</a:t>
            </a: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llustrator” </a:t>
            </a:r>
            <a:r>
              <a:rPr lang="en-US" sz="3999" dirty="0">
                <a:solidFill>
                  <a:srgbClr val="FFFFFF"/>
                </a:solidFill>
                <a:ea typeface="Calibri (MS) Bold"/>
                <a:cs typeface="Calibri (MS) Bold"/>
                <a:sym typeface="Calibri (MS) Bold"/>
              </a:rPr>
              <a:t>in</a:t>
            </a:r>
            <a:r>
              <a:rPr lang="en-US" sz="3999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Title Tags , Meta Description and HTML tags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Keyword Usage: </a:t>
            </a: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"/>
                <a:cs typeface="Calibri (MS) Bold"/>
                <a:sym typeface="Calibri (MS) Bold"/>
              </a:rPr>
              <a:t>I</a:t>
            </a:r>
            <a:r>
              <a:rPr lang="en-US" sz="3999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llustrator</a:t>
            </a: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27 times (keyword Stuffing)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Adobe Logos and their official images have ALT text, but the other images don’t have the ALT description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Internal Linking for pricing, the feature and product viewing  – 19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External Linking – 0 </a:t>
            </a: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lnSpc>
                <a:spcPts val="3599"/>
              </a:lnSpc>
            </a:pPr>
            <a:r>
              <a:rPr lang="en-US" sz="39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Recommendations : Include External Linking  and reduce Keyword Stuffing </a:t>
            </a: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71500" indent="-571500" algn="l">
              <a:lnSpc>
                <a:spcPts val="3599"/>
              </a:lnSpc>
              <a:buFont typeface="Arial" panose="020B0604020202020204" pitchFamily="34" charset="0"/>
              <a:buChar char="•"/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3599"/>
              </a:lnSpc>
            </a:pPr>
            <a:endParaRPr lang="en-US" sz="3999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7865BA-E88D-4C0C-A3F6-72FEF100B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8857863"/>
            <a:ext cx="4967686" cy="119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05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1070</Words>
  <Application>Microsoft Office PowerPoint</Application>
  <PresentationFormat>Custom</PresentationFormat>
  <Paragraphs>183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(MS)</vt:lpstr>
      <vt:lpstr>Calibri (MS) Bold</vt:lpstr>
      <vt:lpstr>Canva Sans Bold</vt:lpstr>
      <vt:lpstr>Google Sans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Futuristic SEO Slides with Gradient Elements Presentation </dc:title>
  <cp:lastModifiedBy>Balamuralidhar Reddy</cp:lastModifiedBy>
  <cp:revision>21</cp:revision>
  <dcterms:created xsi:type="dcterms:W3CDTF">2006-08-16T00:00:00Z</dcterms:created>
  <dcterms:modified xsi:type="dcterms:W3CDTF">2024-11-20T06:17:36Z</dcterms:modified>
  <dc:identifier>DAGWJn63UY4</dc:identifier>
</cp:coreProperties>
</file>